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Petrona"/>
      <p:regular r:id="rId22"/>
    </p:embeddedFont>
    <p:embeddedFont>
      <p:font typeface="Petrona"/>
      <p:regular r:id="rId23"/>
    </p:embeddedFont>
    <p:embeddedFont>
      <p:font typeface="Petrona"/>
      <p:regular r:id="rId24"/>
    </p:embeddedFont>
    <p:embeddedFont>
      <p:font typeface="Petrona"/>
      <p:regular r:id="rId25"/>
    </p:embeddedFont>
    <p:embeddedFont>
      <p:font typeface="Inter"/>
      <p:regular r:id="rId26"/>
    </p:embeddedFont>
    <p:embeddedFont>
      <p:font typeface="Inter"/>
      <p:regular r:id="rId27"/>
    </p:embeddedFont>
    <p:embeddedFont>
      <p:font typeface="Inter"/>
      <p:regular r:id="rId28"/>
    </p:embeddedFont>
    <p:embeddedFont>
      <p:font typeface="Inter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66680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Binary Classification of Boston Housing Prices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6280190" y="4882991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7C7811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1869" y="5015627"/>
            <a:ext cx="15942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DM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6756440" y="4866084"/>
            <a:ext cx="209490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Dhruv Mane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919" y="738307"/>
            <a:ext cx="7690961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ROC Curve and AUC Comparison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919" y="2476738"/>
            <a:ext cx="1037987" cy="15607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2255" y="2684264"/>
            <a:ext cx="285452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ROC Curve Insights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62255" y="3165634"/>
            <a:ext cx="634162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ROC curves plot True Positive Rate against False Positive Rate, visually assessing classification trade-offs.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919" y="4037528"/>
            <a:ext cx="1037987" cy="18929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2255" y="4245054"/>
            <a:ext cx="285452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AUC Scores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62255" y="4726424"/>
            <a:ext cx="6341626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achieves higher AUC than GaussianNB, confirming stronger overall classification performance across thresholds.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919" y="5930503"/>
            <a:ext cx="1037987" cy="156079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2255" y="6138029"/>
            <a:ext cx="285452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Selection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62255" y="6619399"/>
            <a:ext cx="634162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AUC indicates better ability to separate classes, making Random Forest preferred for this task.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010126"/>
            <a:ext cx="7737872" cy="62093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8942"/>
            <a:ext cx="6798469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178725"/>
            <a:ext cx="8892183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is the Proposed Model (Random Forest) Better?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793790" y="29865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Complex Relationships: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2876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captures nonlinear patterns and feature interactions, while Naive Bayes assumes independence and linearity (oversimplifying real-world data).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338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Accuracy: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7606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achieved better test accuracy and F1-scores by reducing misclassifications (evident in confusion matrices).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811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AUC Score: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233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Forest’s higher AUC (Area Under ROC Curve) indicates superior class separation across thresholds.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3655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Overfitting: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8077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Ensemble averaging in Random Forest generalizes better than Naive Bayes’ single Gaussian assumption.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6739"/>
            <a:ext cx="9946719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Single Sample Prediction Function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8333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45008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function is defined to predict the price class for an individual sample by scaling input features and generating probability-based predictions using the trained model.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333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 Case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7599521" y="445008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enables on-demand inference with confidence scores, critical for real-time applications and further decision making in production pipelines.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608528"/>
            <a:ext cx="7594997" cy="1521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7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Takeaways and Next Steps</a:t>
            </a:r>
            <a:endParaRPr lang="en-US" sz="4750" dirty="0"/>
          </a:p>
        </p:txBody>
      </p:sp>
      <p:sp>
        <p:nvSpPr>
          <p:cNvPr id="4" name="Shape 1"/>
          <p:cNvSpPr/>
          <p:nvPr/>
        </p:nvSpPr>
        <p:spPr>
          <a:xfrm>
            <a:off x="774502" y="2461498"/>
            <a:ext cx="497800" cy="497800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40819" y="2482155"/>
            <a:ext cx="365046" cy="45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50" dirty="0"/>
          </a:p>
        </p:txBody>
      </p:sp>
      <p:sp>
        <p:nvSpPr>
          <p:cNvPr id="6" name="Text 3"/>
          <p:cNvSpPr/>
          <p:nvPr/>
        </p:nvSpPr>
        <p:spPr>
          <a:xfrm>
            <a:off x="1493520" y="2537460"/>
            <a:ext cx="2940248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Summary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493520" y="3050619"/>
            <a:ext cx="2940248" cy="2124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outperforms Gaussian Naive Bayes on binary classification of Boston housing prices using scaled features and robust ensemble learning.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710351" y="2461498"/>
            <a:ext cx="497800" cy="497800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76668" y="2482155"/>
            <a:ext cx="365046" cy="45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50" dirty="0"/>
          </a:p>
        </p:txBody>
      </p:sp>
      <p:sp>
        <p:nvSpPr>
          <p:cNvPr id="10" name="Text 7"/>
          <p:cNvSpPr/>
          <p:nvPr/>
        </p:nvSpPr>
        <p:spPr>
          <a:xfrm>
            <a:off x="5429369" y="2537460"/>
            <a:ext cx="2940248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Recommendations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5429369" y="3050619"/>
            <a:ext cx="2940248" cy="247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further hyperparameter tuning, feature engineering, and exploration of advanced models like gradient boosting for improved accuracy.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74502" y="5971818"/>
            <a:ext cx="497800" cy="497800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40819" y="5992475"/>
            <a:ext cx="365046" cy="45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50" dirty="0"/>
          </a:p>
        </p:txBody>
      </p:sp>
      <p:sp>
        <p:nvSpPr>
          <p:cNvPr id="14" name="Text 11"/>
          <p:cNvSpPr/>
          <p:nvPr/>
        </p:nvSpPr>
        <p:spPr>
          <a:xfrm>
            <a:off x="1493520" y="6047780"/>
            <a:ext cx="3042761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Practical Application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1493520" y="6560939"/>
            <a:ext cx="6875978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Single-sample prediction function facilitates integration into larger systems for real-time price category predictions with confidence metrics.</a:t>
            </a:r>
            <a:endParaRPr lang="en-US" sz="1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819864"/>
            <a:ext cx="13042821" cy="54699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29995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endParaRPr lang="en-US" sz="4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6828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2406610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a binary classification task using the Boston Housing dataset, converting continuous house prices into above- or below-median categories. I implemented and evaluated two models: a baseline Gaussian Naive Bayes and a proposed Random Forest classifier. Both models are trained on standardized features, allowing a direct performance comparison in predicting whether a house price exceeds the median value.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2020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metrics include accuracy, confusion matrices, and ROC-AUC scores, accompanied by visualizations to provide comprehensive insights on model effectiveness and reliability.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562844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7C7811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81869" y="6695480"/>
            <a:ext cx="15942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DM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756440" y="6545937"/>
            <a:ext cx="209490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Dhruv Mane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426" y="580192"/>
            <a:ext cx="6145887" cy="725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LIBRARIES IMPORTED</a:t>
            </a:r>
            <a:endParaRPr lang="en-US" sz="4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426" y="1859280"/>
            <a:ext cx="6045994" cy="604599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866" y="1859280"/>
            <a:ext cx="3797975" cy="21100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7824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Preparation and Binary Labeling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25872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665095"/>
            <a:ext cx="289941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Loading Dataset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530906" y="3191113"/>
            <a:ext cx="289941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Boston Housing dataset is loaded from TensorFlow Keras datasets, split into training and test samples with 13 features per sample.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5872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2665095"/>
            <a:ext cx="2899410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Binary Label Creation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5450919" y="3581043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calculated the median of training house prices and create binary labels where prices above median are labeled as 1, otherwise 0.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491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92705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Scaling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530906" y="6453068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values are standardized using StandardScaler for normalized input across models, improving training stability and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010126"/>
            <a:ext cx="6209348" cy="62093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8097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Baseline Model: Gaussian Naive Bayes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6280190" y="2867501"/>
            <a:ext cx="7556421" cy="2083594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101935"/>
            <a:ext cx="315634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Characteristics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514624" y="3627953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Gaussian Naive Bayes assumes feature independence and models each feature's distribution as Gaussian. It is computationally efficient and a good baseline for classification.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177909"/>
            <a:ext cx="7556421" cy="2083594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541234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Metrics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6514624" y="5938361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baseline model achieves reasonable accuracy on the test set, with classification report indicating precision, recall, and F1-scores for both classes.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8097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Proposed Model: Random Forest Classifier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6280190" y="2867501"/>
            <a:ext cx="7556421" cy="2083594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10193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Details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514624" y="3627953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is an ensemble of decision trees that improves predictive accuracy and controls overfitting through averaging multiple tree outputs.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177909"/>
            <a:ext cx="7556421" cy="2083594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5412343"/>
            <a:ext cx="368081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Comparison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6514624" y="5938361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Random Forest model outperforms Naive Bayes in accuracy and detailed classification metrics, benefiting from its ability to capture nonlinear relationships.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298" y="528995"/>
            <a:ext cx="6953131" cy="661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Confusion Matrices Analysis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673298" y="1671161"/>
            <a:ext cx="2645331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Gaussian Naive Bayes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73298" y="2194084"/>
            <a:ext cx="6407229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confusion matrix shows the distribution of true positives, false positives, true negatives, and false negatives, revealing its classification weaknesses such as higher misclassification rate.</a:t>
            </a:r>
            <a:endParaRPr lang="en-US" sz="1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7492" y="1695212"/>
            <a:ext cx="5764411" cy="526661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57492" y="7178159"/>
            <a:ext cx="2645331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2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898" y="553164"/>
            <a:ext cx="2765465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Random Forest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703898" y="1300996"/>
            <a:ext cx="13222605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confusion matrix presents fewer misclassifications, indicating better discrimination between above- and below-median price classes, reflecting improved reliability.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898" y="2170628"/>
            <a:ext cx="6026110" cy="55056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2025-05-07T20:55:04Z</dcterms:created>
  <dcterms:modified xsi:type="dcterms:W3CDTF">2025-05-07T20:55:04Z</dcterms:modified>
</cp:coreProperties>
</file>